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10" r:id="rId2"/>
    <p:sldId id="300" r:id="rId3"/>
    <p:sldId id="311" r:id="rId4"/>
    <p:sldId id="314" r:id="rId5"/>
    <p:sldId id="319" r:id="rId6"/>
    <p:sldId id="307" r:id="rId7"/>
    <p:sldId id="309" r:id="rId8"/>
    <p:sldId id="305" r:id="rId9"/>
    <p:sldId id="308" r:id="rId10"/>
    <p:sldId id="306" r:id="rId11"/>
    <p:sldId id="260" r:id="rId12"/>
    <p:sldId id="296" r:id="rId13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85" autoAdjust="0"/>
    <p:restoredTop sz="96301" autoAdjust="0"/>
  </p:normalViewPr>
  <p:slideViewPr>
    <p:cSldViewPr snapToGrid="0">
      <p:cViewPr>
        <p:scale>
          <a:sx n="150" d="100"/>
          <a:sy n="150" d="100"/>
        </p:scale>
        <p:origin x="1512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38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99886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solution from HW1 to make sure students</a:t>
            </a:r>
            <a:r>
              <a:rPr lang="en-US" baseline="0" dirty="0"/>
              <a:t> get the answer</a:t>
            </a:r>
          </a:p>
          <a:p>
            <a:endParaRPr lang="en-US" baseline="0" dirty="0"/>
          </a:p>
          <a:p>
            <a:r>
              <a:rPr lang="en-US" dirty="0"/>
              <a:t>intentionally introduce error in HW1 as you go.  order of operations.  different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301189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9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0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allows:</a:t>
            </a:r>
          </a:p>
          <a:p>
            <a:endParaRPr lang="en-US" dirty="0"/>
          </a:p>
          <a:p>
            <a:r>
              <a:rPr lang="en-US" dirty="0"/>
              <a:t>1. See if anyone is asking about static, give simple</a:t>
            </a:r>
            <a:r>
              <a:rPr lang="en-US" baseline="0" dirty="0"/>
              <a:t> explanation</a:t>
            </a:r>
          </a:p>
          <a:p>
            <a:r>
              <a:rPr lang="en-US" dirty="0"/>
              <a:t>2. Possible elaborate on an auto-boxing diagram</a:t>
            </a:r>
          </a:p>
        </p:txBody>
      </p:sp>
    </p:spTree>
    <p:extLst>
      <p:ext uri="{BB962C8B-B14F-4D97-AF65-F5344CB8AC3E}">
        <p14:creationId xmlns:p14="http://schemas.microsoft.com/office/powerpoint/2010/main" val="105610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Click to edit Master subtitle style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sz="1800" b="0" cap="none"/>
            </a:pPr>
            <a:r>
              <a:rPr sz="4000" b="1" cap="all"/>
              <a:t>Click to edit Master title style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Click to edit Master text styles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hf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dingbat.com/java/Array-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659673" y="-1"/>
            <a:ext cx="7918269" cy="22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fontScale="97500"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r>
              <a:rPr lang="en-US" sz="6600" dirty="0"/>
              <a:t>CSSE 220</a:t>
            </a:r>
          </a:p>
        </p:txBody>
      </p:sp>
      <p:sp>
        <p:nvSpPr>
          <p:cNvPr id="9" name="Shape 54"/>
          <p:cNvSpPr/>
          <p:nvPr/>
        </p:nvSpPr>
        <p:spPr>
          <a:xfrm>
            <a:off x="1082040" y="6354246"/>
            <a:ext cx="6648450" cy="369332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Import</a:t>
            </a:r>
            <a:r>
              <a:rPr sz="2400" dirty="0">
                <a:solidFill>
                  <a:srgbClr val="FFFFFF"/>
                </a:solidFill>
              </a:rPr>
              <a:t> </a:t>
            </a:r>
            <a:r>
              <a:rPr sz="2400" i="1" dirty="0" err="1">
                <a:solidFill>
                  <a:srgbClr val="FFFFFF"/>
                </a:solidFill>
              </a:rPr>
              <a:t>ArrayListPractice</a:t>
            </a:r>
            <a:r>
              <a:rPr sz="2400" i="1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from </a:t>
            </a:r>
            <a:r>
              <a:rPr lang="en-US" sz="2400" dirty="0" err="1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repo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0" name="Shape 53"/>
          <p:cNvSpPr>
            <a:spLocks noGrp="1"/>
          </p:cNvSpPr>
          <p:nvPr>
            <p:ph type="body" idx="1"/>
          </p:nvPr>
        </p:nvSpPr>
        <p:spPr>
          <a:xfrm>
            <a:off x="381000" y="1804737"/>
            <a:ext cx="8297333" cy="341380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888888"/>
                </a:solidFill>
              </a:rPr>
              <a:t>Primitive Types:	</a:t>
            </a:r>
            <a:r>
              <a:rPr lang="en-US" sz="2400" dirty="0">
                <a:solidFill>
                  <a:srgbClr val="888888"/>
                </a:solidFill>
              </a:rPr>
              <a:t>Part1-JavaPrimitiveTypes.pptx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888888"/>
                </a:solidFill>
              </a:rPr>
              <a:t>Arrays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Part2-JavaBuiltInArrays.pptx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 err="1">
                <a:solidFill>
                  <a:srgbClr val="888888"/>
                </a:solidFill>
              </a:rPr>
              <a:t>ArrayLists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Part3-JavaArrayLists.pptx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9548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27" y="1600200"/>
            <a:ext cx="8654473" cy="5257800"/>
          </a:xfrm>
        </p:spPr>
        <p:txBody>
          <a:bodyPr/>
          <a:lstStyle/>
          <a:p>
            <a:r>
              <a:rPr lang="en-US" dirty="0"/>
              <a:t>Course policies</a:t>
            </a:r>
            <a:r>
              <a:rPr lang="en-US" sz="2000" dirty="0"/>
              <a:t> 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Collegiality 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96F4-E680-408B-8B10-AC761A175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6748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160336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Array Practice Opportunity</a:t>
            </a:r>
            <a:endParaRPr sz="4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457200" y="1018572"/>
            <a:ext cx="8513180" cy="51075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Form groups of 2</a:t>
            </a:r>
          </a:p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Navigate to:</a:t>
            </a:r>
            <a:r>
              <a:rPr lang="pl-PL" sz="3600" dirty="0"/>
              <a:t> </a:t>
            </a:r>
            <a:r>
              <a:rPr lang="pl-PL" sz="3600" dirty="0">
                <a:hlinkClick r:id="rId3"/>
              </a:rPr>
              <a:t>http://codingbat.com/java/Array-2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Work in your groups to solve: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i="1" dirty="0"/>
              <a:t>fizArray3</a:t>
            </a:r>
            <a:r>
              <a:rPr lang="en-US" sz="3600" dirty="0"/>
              <a:t>, </a:t>
            </a:r>
            <a:r>
              <a:rPr lang="en-US" sz="3600" i="1" dirty="0" err="1"/>
              <a:t>bigDiff</a:t>
            </a:r>
            <a:r>
              <a:rPr lang="en-US" sz="3600" dirty="0"/>
              <a:t>, </a:t>
            </a:r>
            <a:r>
              <a:rPr lang="en-US" sz="3600" i="1" dirty="0" err="1"/>
              <a:t>shiftLeft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If you finish early, try: </a:t>
            </a:r>
            <a:r>
              <a:rPr lang="en-US" sz="3600" i="1" dirty="0" err="1"/>
              <a:t>zeroFront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Create a file called </a:t>
            </a:r>
            <a:r>
              <a:rPr lang="en-US" sz="3600" dirty="0" err="1"/>
              <a:t>CodingBatPractice.java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Save your </a:t>
            </a:r>
            <a:r>
              <a:rPr lang="en-US" sz="3600" i="1" dirty="0" err="1"/>
              <a:t>codingbat</a:t>
            </a:r>
            <a:r>
              <a:rPr lang="en-US" sz="3600" dirty="0"/>
              <a:t> work by copy and paste into this file</a:t>
            </a:r>
            <a:endParaRPr lang="en-US" sz="36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95F1-98D4-428C-9454-9CC53AC16D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136-8C0E-4DA8-A97A-6B0304CA4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5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1082040" y="6354246"/>
            <a:ext cx="6648450" cy="369332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Import</a:t>
            </a:r>
            <a:r>
              <a:rPr sz="2400" dirty="0">
                <a:solidFill>
                  <a:srgbClr val="FFFFFF"/>
                </a:solidFill>
              </a:rPr>
              <a:t> </a:t>
            </a:r>
            <a:r>
              <a:rPr sz="2400" i="1" dirty="0" err="1">
                <a:solidFill>
                  <a:srgbClr val="FFFFFF"/>
                </a:solidFill>
              </a:rPr>
              <a:t>ArrayListPractice</a:t>
            </a:r>
            <a:r>
              <a:rPr sz="2400" i="1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from </a:t>
            </a:r>
            <a:r>
              <a:rPr lang="en-US" sz="2400" dirty="0" err="1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repo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279699" y="0"/>
            <a:ext cx="8864301" cy="65497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lang="en-US" sz="4400" dirty="0"/>
              <a:t>Every Class Day – Import Eclipse Package</a:t>
            </a:r>
            <a:endParaRPr sz="4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46" y="2095397"/>
            <a:ext cx="4474544" cy="41278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58" y="2946762"/>
            <a:ext cx="2629988" cy="3081488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2612571" y="2559342"/>
            <a:ext cx="418011" cy="3727543"/>
          </a:xfrm>
          <a:prstGeom prst="downArrow">
            <a:avLst/>
          </a:prstGeom>
          <a:solidFill>
            <a:schemeClr val="accent1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Right Arrow 22"/>
          <p:cNvSpPr/>
          <p:nvPr/>
        </p:nvSpPr>
        <p:spPr>
          <a:xfrm rot="952635">
            <a:off x="2873091" y="2742907"/>
            <a:ext cx="5320556" cy="314793"/>
          </a:xfrm>
          <a:prstGeom prst="rightArrow">
            <a:avLst/>
          </a:prstGeom>
          <a:solidFill>
            <a:srgbClr val="FF0000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932" y="654776"/>
            <a:ext cx="4145280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File-&gt;Import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-&gt;Projects from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-&gt; 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>
                <a:solidFill>
                  <a:srgbClr val="000000"/>
                </a:solidFill>
              </a:rPr>
              <a:t>Existing local repository -&gt; 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csse220 [master</a:t>
            </a:r>
            <a:r>
              <a:rPr lang="en-US" dirty="0">
                <a:solidFill>
                  <a:srgbClr val="000000"/>
                </a:solidFill>
              </a:rPr>
              <a:t>] -&gt;Next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Import Existing Eclipse Projects-&gt;Next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b="1" u="sng" dirty="0">
                <a:solidFill>
                  <a:srgbClr val="FF0000"/>
                </a:solidFill>
              </a:rPr>
              <a:t>**DESELECT ALL**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b="1" dirty="0">
                <a:solidFill>
                  <a:schemeClr val="tx1"/>
                </a:solidFill>
              </a:rPr>
              <a:t>Search for repo name on slide: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>
                <a:solidFill>
                  <a:schemeClr val="tx1"/>
                </a:solidFill>
              </a:rPr>
              <a:t>Check projects for the day -&gt; Finish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931520" y="3683726"/>
            <a:ext cx="1324252" cy="2778035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113583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913017" cy="804907"/>
          </a:xfrm>
        </p:spPr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51" r="12290" b="685"/>
          <a:stretch/>
        </p:blipFill>
        <p:spPr>
          <a:xfrm>
            <a:off x="2687533" y="780165"/>
            <a:ext cx="1941745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612"/>
          <a:stretch/>
        </p:blipFill>
        <p:spPr>
          <a:xfrm>
            <a:off x="4753665" y="774040"/>
            <a:ext cx="1768491" cy="2732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3542"/>
          <a:stretch/>
        </p:blipFill>
        <p:spPr>
          <a:xfrm>
            <a:off x="6646543" y="127148"/>
            <a:ext cx="2351245" cy="3379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53" y="3815652"/>
            <a:ext cx="2193028" cy="2830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419" y="3852557"/>
            <a:ext cx="3145342" cy="2804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66" y="748428"/>
            <a:ext cx="2376080" cy="2783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253" y="3841800"/>
            <a:ext cx="3119536" cy="287781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532ADAE-7E3E-974F-A921-85F84782DC91}"/>
              </a:ext>
            </a:extLst>
          </p:cNvPr>
          <p:cNvSpPr/>
          <p:nvPr/>
        </p:nvSpPr>
        <p:spPr>
          <a:xfrm>
            <a:off x="110067" y="880533"/>
            <a:ext cx="397933" cy="2116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C29DAF-B51D-5845-82EF-FD6622D420A2}"/>
              </a:ext>
            </a:extLst>
          </p:cNvPr>
          <p:cNvSpPr/>
          <p:nvPr/>
        </p:nvSpPr>
        <p:spPr>
          <a:xfrm>
            <a:off x="321733" y="3318933"/>
            <a:ext cx="465667" cy="2116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F815FC-7393-ED47-968A-B37F353A5708}"/>
              </a:ext>
            </a:extLst>
          </p:cNvPr>
          <p:cNvSpPr/>
          <p:nvPr/>
        </p:nvSpPr>
        <p:spPr>
          <a:xfrm>
            <a:off x="2650066" y="1972733"/>
            <a:ext cx="1236134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45073F-A082-8B42-815F-61E9955616F9}"/>
              </a:ext>
            </a:extLst>
          </p:cNvPr>
          <p:cNvSpPr/>
          <p:nvPr/>
        </p:nvSpPr>
        <p:spPr>
          <a:xfrm>
            <a:off x="4682066" y="1380067"/>
            <a:ext cx="1236134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AD5A4B-CF02-7244-B093-C680C696285B}"/>
              </a:ext>
            </a:extLst>
          </p:cNvPr>
          <p:cNvSpPr/>
          <p:nvPr/>
        </p:nvSpPr>
        <p:spPr>
          <a:xfrm>
            <a:off x="6730999" y="897466"/>
            <a:ext cx="2302934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4A7D7F-377C-A048-A276-F60E3E936E9A}"/>
              </a:ext>
            </a:extLst>
          </p:cNvPr>
          <p:cNvSpPr/>
          <p:nvPr/>
        </p:nvSpPr>
        <p:spPr>
          <a:xfrm>
            <a:off x="0" y="4419600"/>
            <a:ext cx="1701800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2FDE58-1FBF-AE43-B49D-F5E4D4043AE7}"/>
              </a:ext>
            </a:extLst>
          </p:cNvPr>
          <p:cNvSpPr/>
          <p:nvPr/>
        </p:nvSpPr>
        <p:spPr>
          <a:xfrm>
            <a:off x="5130800" y="4775200"/>
            <a:ext cx="651933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76FA66-9D26-104E-A90E-7DA14037880A}"/>
              </a:ext>
            </a:extLst>
          </p:cNvPr>
          <p:cNvSpPr/>
          <p:nvPr/>
        </p:nvSpPr>
        <p:spPr>
          <a:xfrm>
            <a:off x="5892800" y="4758266"/>
            <a:ext cx="2573866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493255-6300-8B4D-8EA1-4F7D2F2D81C3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558801" y="514866"/>
            <a:ext cx="2616200" cy="42493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447BCF-C3A9-4E4E-9857-32366D4D42A1}"/>
              </a:ext>
            </a:extLst>
          </p:cNvPr>
          <p:cNvCxnSpPr>
            <a:cxnSpLocks/>
          </p:cNvCxnSpPr>
          <p:nvPr/>
        </p:nvCxnSpPr>
        <p:spPr>
          <a:xfrm>
            <a:off x="304801" y="1151467"/>
            <a:ext cx="220132" cy="20320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882735-0843-5041-A5A8-DB1136DBD3AE}"/>
              </a:ext>
            </a:extLst>
          </p:cNvPr>
          <p:cNvCxnSpPr>
            <a:cxnSpLocks/>
          </p:cNvCxnSpPr>
          <p:nvPr/>
        </p:nvCxnSpPr>
        <p:spPr>
          <a:xfrm flipV="1">
            <a:off x="855133" y="2243668"/>
            <a:ext cx="1761067" cy="107526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A0A1E2-2A51-FA49-B2C0-A24AB095BC20}"/>
              </a:ext>
            </a:extLst>
          </p:cNvPr>
          <p:cNvCxnSpPr>
            <a:cxnSpLocks/>
          </p:cNvCxnSpPr>
          <p:nvPr/>
        </p:nvCxnSpPr>
        <p:spPr>
          <a:xfrm flipV="1">
            <a:off x="3920066" y="1684867"/>
            <a:ext cx="745067" cy="38946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31BAE-2BB5-B640-B5B0-7BC76BF6DC63}"/>
              </a:ext>
            </a:extLst>
          </p:cNvPr>
          <p:cNvCxnSpPr>
            <a:cxnSpLocks/>
          </p:cNvCxnSpPr>
          <p:nvPr/>
        </p:nvCxnSpPr>
        <p:spPr>
          <a:xfrm flipV="1">
            <a:off x="5952066" y="1109134"/>
            <a:ext cx="745067" cy="38946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3A9C45-3BE7-7242-8EB0-8C8B0F34FA68}"/>
              </a:ext>
            </a:extLst>
          </p:cNvPr>
          <p:cNvCxnSpPr>
            <a:cxnSpLocks/>
          </p:cNvCxnSpPr>
          <p:nvPr/>
        </p:nvCxnSpPr>
        <p:spPr>
          <a:xfrm>
            <a:off x="1803399" y="4580468"/>
            <a:ext cx="3285068" cy="30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AA5374-1A90-C044-96B8-3E7F6CA671BB}"/>
              </a:ext>
            </a:extLst>
          </p:cNvPr>
          <p:cNvCxnSpPr>
            <a:cxnSpLocks/>
          </p:cNvCxnSpPr>
          <p:nvPr/>
        </p:nvCxnSpPr>
        <p:spPr>
          <a:xfrm>
            <a:off x="7653867" y="5130798"/>
            <a:ext cx="313266" cy="1278468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Freeform 40">
            <a:extLst>
              <a:ext uri="{FF2B5EF4-FFF2-40B4-BE49-F238E27FC236}">
                <a16:creationId xmlns:a16="http://schemas.microsoft.com/office/drawing/2014/main" id="{9C720B4B-010E-C34A-A601-908D5140E6A3}"/>
              </a:ext>
            </a:extLst>
          </p:cNvPr>
          <p:cNvSpPr/>
          <p:nvPr/>
        </p:nvSpPr>
        <p:spPr>
          <a:xfrm>
            <a:off x="963713" y="1320800"/>
            <a:ext cx="6419220" cy="3014133"/>
          </a:xfrm>
          <a:custGeom>
            <a:avLst/>
            <a:gdLst>
              <a:gd name="connsiteX0" fmla="*/ 6419220 w 6419220"/>
              <a:gd name="connsiteY0" fmla="*/ 0 h 3014133"/>
              <a:gd name="connsiteX1" fmla="*/ 5022220 w 6419220"/>
              <a:gd name="connsiteY1" fmla="*/ 1117600 h 3014133"/>
              <a:gd name="connsiteX2" fmla="*/ 822754 w 6419220"/>
              <a:gd name="connsiteY2" fmla="*/ 2336800 h 3014133"/>
              <a:gd name="connsiteX3" fmla="*/ 1487 w 6419220"/>
              <a:gd name="connsiteY3" fmla="*/ 3014133 h 301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19220" h="3014133">
                <a:moveTo>
                  <a:pt x="6419220" y="0"/>
                </a:moveTo>
                <a:cubicBezTo>
                  <a:pt x="6187092" y="364066"/>
                  <a:pt x="5954964" y="728133"/>
                  <a:pt x="5022220" y="1117600"/>
                </a:cubicBezTo>
                <a:cubicBezTo>
                  <a:pt x="4089476" y="1507067"/>
                  <a:pt x="1659543" y="2020711"/>
                  <a:pt x="822754" y="2336800"/>
                </a:cubicBezTo>
                <a:cubicBezTo>
                  <a:pt x="-14035" y="2652889"/>
                  <a:pt x="-6274" y="2833511"/>
                  <a:pt x="1487" y="3014133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bevel/>
            <a:headEnd type="none" w="med" len="med"/>
            <a:tailEnd type="arrow" w="med" len="med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DC83F10F-A5A3-E04C-9BEF-61CD1EC2F9CE}"/>
              </a:ext>
            </a:extLst>
          </p:cNvPr>
          <p:cNvSpPr/>
          <p:nvPr/>
        </p:nvSpPr>
        <p:spPr>
          <a:xfrm>
            <a:off x="5545667" y="4470391"/>
            <a:ext cx="762000" cy="245542"/>
          </a:xfrm>
          <a:custGeom>
            <a:avLst/>
            <a:gdLst>
              <a:gd name="connsiteX0" fmla="*/ 0 w 762000"/>
              <a:gd name="connsiteY0" fmla="*/ 245542 h 245542"/>
              <a:gd name="connsiteX1" fmla="*/ 59266 w 762000"/>
              <a:gd name="connsiteY1" fmla="*/ 203209 h 245542"/>
              <a:gd name="connsiteX2" fmla="*/ 237066 w 762000"/>
              <a:gd name="connsiteY2" fmla="*/ 9 h 245542"/>
              <a:gd name="connsiteX3" fmla="*/ 762000 w 762000"/>
              <a:gd name="connsiteY3" fmla="*/ 211676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45542">
                <a:moveTo>
                  <a:pt x="0" y="245542"/>
                </a:moveTo>
                <a:cubicBezTo>
                  <a:pt x="9877" y="244836"/>
                  <a:pt x="19755" y="244131"/>
                  <a:pt x="59266" y="203209"/>
                </a:cubicBezTo>
                <a:cubicBezTo>
                  <a:pt x="98777" y="162287"/>
                  <a:pt x="119944" y="-1402"/>
                  <a:pt x="237066" y="9"/>
                </a:cubicBezTo>
                <a:cubicBezTo>
                  <a:pt x="354188" y="1420"/>
                  <a:pt x="558094" y="106548"/>
                  <a:pt x="762000" y="211676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bevel/>
            <a:headEnd type="none" w="med" len="med"/>
            <a:tailEnd type="arrow" w="med" len="med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D28609-069A-AB41-8C6C-BE4182B02124}"/>
              </a:ext>
            </a:extLst>
          </p:cNvPr>
          <p:cNvSpPr txBox="1"/>
          <p:nvPr/>
        </p:nvSpPr>
        <p:spPr>
          <a:xfrm>
            <a:off x="3175001" y="330201"/>
            <a:ext cx="10509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Start Here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978E58E-92B7-AD4F-B4F2-1A5743993495}"/>
              </a:ext>
            </a:extLst>
          </p:cNvPr>
          <p:cNvSpPr/>
          <p:nvPr/>
        </p:nvSpPr>
        <p:spPr>
          <a:xfrm>
            <a:off x="7738534" y="6426200"/>
            <a:ext cx="651933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34793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4" y="0"/>
            <a:ext cx="8576733" cy="1508125"/>
          </a:xfrm>
        </p:spPr>
        <p:txBody>
          <a:bodyPr/>
          <a:lstStyle/>
          <a:p>
            <a:r>
              <a:rPr lang="en-US" dirty="0"/>
              <a:t>How to access slides (from Internet)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962" y="3238894"/>
            <a:ext cx="2886075" cy="1381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BD184C-BBC1-A144-AFF4-1570A65CC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3" y="1240367"/>
            <a:ext cx="4169824" cy="304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45D88-F080-DB45-B62E-BE2461742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483" y="1234017"/>
            <a:ext cx="3089860" cy="242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5E86-AEDA-FB43-AC3F-713BAA98F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6" y="4379799"/>
            <a:ext cx="3331633" cy="21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362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9" y="2196443"/>
            <a:ext cx="4893276" cy="3963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95" y="2347784"/>
            <a:ext cx="3681206" cy="38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509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With Which Things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up a level in speed</a:t>
            </a:r>
          </a:p>
          <a:p>
            <a:r>
              <a:rPr lang="en-US" dirty="0"/>
              <a:t>Anticipate:</a:t>
            </a:r>
          </a:p>
          <a:p>
            <a:pPr lvl="1"/>
            <a:r>
              <a:rPr lang="en-US" dirty="0"/>
              <a:t>Go through slides before class</a:t>
            </a:r>
          </a:p>
          <a:p>
            <a:pPr lvl="1"/>
            <a:r>
              <a:rPr lang="en-US" dirty="0"/>
              <a:t>Familiarize yourself with terminology</a:t>
            </a:r>
          </a:p>
          <a:p>
            <a:pPr lvl="1"/>
            <a:r>
              <a:rPr lang="en-US" dirty="0"/>
              <a:t>Read the Big Java chapters</a:t>
            </a:r>
          </a:p>
          <a:p>
            <a:pPr lvl="1"/>
            <a:r>
              <a:rPr lang="en-US" dirty="0"/>
              <a:t>Write down questions for instructor</a:t>
            </a:r>
          </a:p>
          <a:p>
            <a:pPr lvl="1"/>
            <a:r>
              <a:rPr lang="en-US" dirty="0"/>
              <a:t>Ask questions in class, or hand piece of paper with questions to instructor at beginning of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09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things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something has a hard deadline, then set a reminder in your smart device</a:t>
            </a:r>
          </a:p>
          <a:p>
            <a:r>
              <a:rPr lang="en-US" dirty="0"/>
              <a:t>Live by: “if I don’t do it now, it won’t get done”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Speaking of which… HW1…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96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JavaIntro</a:t>
            </a:r>
            <a:r>
              <a:rPr lang="en-US" dirty="0"/>
              <a:t>, HW1,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questions: feel free to ask individually</a:t>
            </a:r>
          </a:p>
          <a:p>
            <a:r>
              <a:rPr lang="en-US" dirty="0" err="1"/>
              <a:t>JavaIntro</a:t>
            </a:r>
            <a:r>
              <a:rPr lang="en-US" dirty="0"/>
              <a:t> will not be collected and graded</a:t>
            </a:r>
          </a:p>
          <a:p>
            <a:pPr lvl="1"/>
            <a:r>
              <a:rPr lang="en-US" dirty="0"/>
              <a:t>Intended to help you learn</a:t>
            </a:r>
          </a:p>
          <a:p>
            <a:pPr lvl="1"/>
            <a:r>
              <a:rPr lang="en-US" dirty="0"/>
              <a:t>Not intended as busy work</a:t>
            </a:r>
          </a:p>
          <a:p>
            <a:r>
              <a:rPr lang="en-US" dirty="0" err="1"/>
              <a:t>TwelveProblems</a:t>
            </a:r>
            <a:endParaRPr lang="en-US" dirty="0"/>
          </a:p>
          <a:p>
            <a:pPr lvl="1"/>
            <a:r>
              <a:rPr lang="en-US" dirty="0"/>
              <a:t>Due date on schedule page</a:t>
            </a:r>
          </a:p>
          <a:p>
            <a:pPr lvl="1"/>
            <a:r>
              <a:rPr lang="en-US" dirty="0"/>
              <a:t>First half you can probably do already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3A7B-41E7-45C7-8CC2-B1B2FD00FD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7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3A1E-22D0-4766-AF98-24E9235637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4FB0-C15E-974D-884B-D59258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158309"/>
            <a:ext cx="7382935" cy="50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9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375</Words>
  <Application>Microsoft Macintosh PowerPoint</Application>
  <PresentationFormat>On-screen Show (4:3)</PresentationFormat>
  <Paragraphs>77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Helvetica Neue</vt:lpstr>
      <vt:lpstr>Default</vt:lpstr>
      <vt:lpstr>PowerPoint Presentation</vt:lpstr>
      <vt:lpstr>Every Class Day – Import Eclipse Package</vt:lpstr>
      <vt:lpstr>Screenshots</vt:lpstr>
      <vt:lpstr>How to access slides (from Internet)</vt:lpstr>
      <vt:lpstr>How to access slides (from Eclipse)</vt:lpstr>
      <vt:lpstr>Speed With Which Things Move</vt:lpstr>
      <vt:lpstr>Getting things done</vt:lpstr>
      <vt:lpstr>JavaIntro, HW1, TwelveProblems</vt:lpstr>
      <vt:lpstr>Syllabus Highlights</vt:lpstr>
      <vt:lpstr>Syllabus Highlights</vt:lpstr>
      <vt:lpstr>Array Practice Opportunity</vt:lpstr>
      <vt:lpstr>Work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220 Day 3</dc:title>
  <dc:creator>Hollingsworth, Joseph E.</dc:creator>
  <cp:lastModifiedBy>Hollingsworth, Joseph</cp:lastModifiedBy>
  <cp:revision>124</cp:revision>
  <dcterms:modified xsi:type="dcterms:W3CDTF">2021-07-27T14:29:36Z</dcterms:modified>
</cp:coreProperties>
</file>